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6" r:id="rId4"/>
    <p:sldId id="267" r:id="rId5"/>
    <p:sldId id="269" r:id="rId6"/>
    <p:sldId id="270" r:id="rId7"/>
    <p:sldId id="257" r:id="rId8"/>
    <p:sldId id="258" r:id="rId9"/>
    <p:sldId id="271" r:id="rId10"/>
    <p:sldId id="268" r:id="rId11"/>
    <p:sldId id="259" r:id="rId12"/>
    <p:sldId id="260" r:id="rId13"/>
    <p:sldId id="261" r:id="rId14"/>
    <p:sldId id="262" r:id="rId15"/>
    <p:sldId id="265" r:id="rId16"/>
    <p:sldId id="275" r:id="rId17"/>
    <p:sldId id="273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AC4EB20-776C-4DA2-871E-A077FB226D0A}" type="datetimeFigureOut">
              <a:rPr lang="en-GB" smtClean="0"/>
              <a:pPr/>
              <a:t>18/11/2012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507A7E8-44DF-4E54-8361-129EF35EEE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Chameleon" TargetMode="External"/><Relationship Id="rId3" Type="http://schemas.openxmlformats.org/officeDocument/2006/relationships/hyperlink" Target="http://en.wikipedia.org/wiki/Wikipedia:Citation_need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61048"/>
            <a:ext cx="9144000" cy="1169296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From Mass Incarceration to Mass Supervision? Punishment in Society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5157192"/>
            <a:ext cx="8077200" cy="1152128"/>
          </a:xfrm>
        </p:spPr>
        <p:txBody>
          <a:bodyPr/>
          <a:lstStyle/>
          <a:p>
            <a:pPr algn="ctr"/>
            <a:r>
              <a:rPr lang="en-GB" dirty="0" smtClean="0"/>
              <a:t>Presentation at the ASC Chicago, 17</a:t>
            </a:r>
            <a:r>
              <a:rPr lang="en-GB" baseline="30000" dirty="0" smtClean="0"/>
              <a:t>th</a:t>
            </a:r>
            <a:r>
              <a:rPr lang="en-GB" dirty="0" smtClean="0"/>
              <a:t> Nov 2012 (based on the P&amp;S Handbook Chapter by Gwen Robinson, Fergus McNeill and </a:t>
            </a:r>
            <a:r>
              <a:rPr lang="en-GB" dirty="0" err="1" smtClean="0"/>
              <a:t>Shadd</a:t>
            </a:r>
            <a:r>
              <a:rPr lang="en-GB" dirty="0" smtClean="0"/>
              <a:t> </a:t>
            </a:r>
            <a:r>
              <a:rPr lang="en-GB" dirty="0" err="1" smtClean="0"/>
              <a:t>Maruna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Picture 2" descr="http://t2.gstatic.com/images?q=tbn:ANd9GcTF9HxeC53rFIa4z2TFSRyHkAbL8nxLwIlpaI170hkanx3qqI3P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5112568" cy="332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Managerial CSM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Systemisation of the CJS, linked to acceptance of crime as a ‘normal social fact’, a risk to be managed</a:t>
            </a:r>
          </a:p>
          <a:p>
            <a:r>
              <a:rPr lang="en-GB" dirty="0" smtClean="0"/>
              <a:t>Working for (and on) the system, not ‘the client’</a:t>
            </a:r>
          </a:p>
          <a:p>
            <a:pPr lvl="1"/>
            <a:r>
              <a:rPr lang="en-GB" dirty="0" smtClean="0"/>
              <a:t>E.g. Alternatives to custody	</a:t>
            </a:r>
          </a:p>
          <a:p>
            <a:r>
              <a:rPr lang="en-GB" dirty="0" smtClean="0"/>
              <a:t>Working in partnership towards a common goal (usually ‘public protection’)</a:t>
            </a:r>
          </a:p>
          <a:p>
            <a:r>
              <a:rPr lang="en-GB" dirty="0" smtClean="0"/>
              <a:t>Judged on scaled down ‘outputs’ not aspirational  ‘outcomes’</a:t>
            </a:r>
          </a:p>
          <a:p>
            <a:pPr lvl="1"/>
            <a:r>
              <a:rPr lang="en-GB" dirty="0" smtClean="0"/>
              <a:t>But still struggling to displace custody by front or back door means</a:t>
            </a:r>
          </a:p>
          <a:p>
            <a:pPr lvl="1"/>
            <a:r>
              <a:rPr lang="en-GB" dirty="0" smtClean="0"/>
              <a:t>What counts is not what matters (to many practitioners and probationers), and what matters is not what counts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Punitive (Retributive?) CSM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7727"/>
            <a:ext cx="8229600" cy="462560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Traditionally, alternatives to punishment</a:t>
            </a:r>
          </a:p>
          <a:p>
            <a:pPr lvl="1"/>
            <a:r>
              <a:rPr lang="en-GB" dirty="0" smtClean="0"/>
              <a:t>Though always disciplinary in nature</a:t>
            </a:r>
          </a:p>
          <a:p>
            <a:r>
              <a:rPr lang="en-GB" dirty="0" smtClean="0"/>
              <a:t>Developing punitive credentials</a:t>
            </a:r>
          </a:p>
          <a:p>
            <a:pPr lvl="1"/>
            <a:r>
              <a:rPr lang="en-GB" dirty="0" smtClean="0"/>
              <a:t>Penal reduction requires ‘credible’ alternatives</a:t>
            </a:r>
          </a:p>
          <a:p>
            <a:pPr lvl="1"/>
            <a:r>
              <a:rPr lang="en-GB" dirty="0" smtClean="0"/>
              <a:t>Deserts-based sentencing  requires clarity in relation to ‘punitive weight’: length, intrusiveness, intensity</a:t>
            </a:r>
          </a:p>
          <a:p>
            <a:pPr lvl="1"/>
            <a:r>
              <a:rPr lang="en-GB" dirty="0" smtClean="0"/>
              <a:t>Politicisation of crime and justice; populist punitiveness</a:t>
            </a:r>
          </a:p>
          <a:p>
            <a:r>
              <a:rPr lang="en-GB" dirty="0" smtClean="0"/>
              <a:t>New conditions, new combinations</a:t>
            </a:r>
          </a:p>
          <a:p>
            <a:r>
              <a:rPr lang="en-GB" dirty="0" smtClean="0"/>
              <a:t>Lower tolerance of non-compliance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Rehabilitative (Protective?) CSM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CSM as social work, as welfarism</a:t>
            </a:r>
          </a:p>
          <a:p>
            <a:r>
              <a:rPr lang="en-GB" dirty="0" smtClean="0"/>
              <a:t>The revival of rehabilitation</a:t>
            </a:r>
          </a:p>
          <a:p>
            <a:pPr lvl="1"/>
            <a:r>
              <a:rPr lang="en-GB" dirty="0" smtClean="0"/>
              <a:t>The ‘What Works’ story</a:t>
            </a:r>
          </a:p>
          <a:p>
            <a:pPr lvl="1"/>
            <a:r>
              <a:rPr lang="en-GB" dirty="0" smtClean="0"/>
              <a:t>California DC</a:t>
            </a:r>
            <a:r>
              <a:rPr lang="en-GB" b="1" dirty="0" smtClean="0">
                <a:solidFill>
                  <a:srgbClr val="FF0000"/>
                </a:solidFill>
              </a:rPr>
              <a:t>R</a:t>
            </a:r>
          </a:p>
          <a:p>
            <a:pPr lvl="1"/>
            <a:r>
              <a:rPr lang="en-GB" dirty="0" smtClean="0"/>
              <a:t>UK Rehabilitation Revolution</a:t>
            </a:r>
          </a:p>
          <a:p>
            <a:r>
              <a:rPr lang="en-GB" dirty="0" smtClean="0"/>
              <a:t>Adaptations of rehabilitation</a:t>
            </a:r>
          </a:p>
          <a:p>
            <a:pPr lvl="1"/>
            <a:r>
              <a:rPr lang="en-GB" dirty="0" smtClean="0"/>
              <a:t>Re-entry and resettlement</a:t>
            </a:r>
          </a:p>
          <a:p>
            <a:pPr lvl="1"/>
            <a:r>
              <a:rPr lang="en-GB" dirty="0" err="1" smtClean="0"/>
              <a:t>Managerialised</a:t>
            </a:r>
            <a:r>
              <a:rPr lang="en-GB" dirty="0" smtClean="0"/>
              <a:t> rehabilitation</a:t>
            </a:r>
          </a:p>
          <a:p>
            <a:pPr lvl="1"/>
            <a:r>
              <a:rPr lang="en-GB" dirty="0" smtClean="0"/>
              <a:t>Rehabilitation as public protection</a:t>
            </a:r>
          </a:p>
          <a:p>
            <a:r>
              <a:rPr lang="en-GB" dirty="0" smtClean="0"/>
              <a:t>Rehabilitation as reform/treatment versus restoration of citizenship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Reparative CSM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100" dirty="0" smtClean="0"/>
              <a:t>By 1980, an emerging alternative to rehabilitation </a:t>
            </a:r>
          </a:p>
          <a:p>
            <a:pPr lvl="1"/>
            <a:r>
              <a:rPr lang="en-GB" sz="2100" dirty="0" smtClean="0"/>
              <a:t>(cf. Bottoms, Christie, </a:t>
            </a:r>
            <a:r>
              <a:rPr lang="en-GB" sz="2100" dirty="0" err="1" smtClean="0"/>
              <a:t>Hulsman</a:t>
            </a:r>
            <a:r>
              <a:rPr lang="en-GB" sz="2100" dirty="0" smtClean="0"/>
              <a:t>)</a:t>
            </a:r>
          </a:p>
          <a:p>
            <a:r>
              <a:rPr lang="en-GB" sz="2100" dirty="0" smtClean="0"/>
              <a:t>Yet, CS/unpaid work was often marketed in other ways too:</a:t>
            </a:r>
          </a:p>
          <a:p>
            <a:pPr lvl="1"/>
            <a:r>
              <a:rPr lang="en-GB" sz="2100" dirty="0" smtClean="0"/>
              <a:t>Punishment, rehabilitation, reintegration</a:t>
            </a:r>
          </a:p>
          <a:p>
            <a:r>
              <a:rPr lang="en-GB" sz="2100" dirty="0" smtClean="0"/>
              <a:t>Lack of clarity in the post-rehabilitation narrative for CSM</a:t>
            </a:r>
          </a:p>
          <a:p>
            <a:pPr lvl="1"/>
            <a:r>
              <a:rPr lang="en-GB" sz="2100" dirty="0" smtClean="0"/>
              <a:t>Perennially underdeveloped links with restorative justice</a:t>
            </a:r>
          </a:p>
          <a:p>
            <a:r>
              <a:rPr lang="en-GB" sz="2100" dirty="0" smtClean="0"/>
              <a:t>Reparation offers </a:t>
            </a:r>
            <a:r>
              <a:rPr lang="en-GB" sz="2100" b="1" dirty="0" smtClean="0">
                <a:solidFill>
                  <a:srgbClr val="C00000"/>
                </a:solidFill>
              </a:rPr>
              <a:t>constructive</a:t>
            </a:r>
            <a:r>
              <a:rPr lang="en-GB" sz="2100" dirty="0" smtClean="0"/>
              <a:t> redress (justice), with rehabilitation and reintegration as (potential) secondary outcomes</a:t>
            </a:r>
          </a:p>
          <a:p>
            <a:pPr lvl="1"/>
            <a:r>
              <a:rPr lang="en-GB" sz="2100" dirty="0" smtClean="0"/>
              <a:t>Or even casts rehabilitation as a form of reparation</a:t>
            </a:r>
          </a:p>
          <a:p>
            <a:r>
              <a:rPr lang="en-GB" sz="2100" dirty="0" smtClean="0"/>
              <a:t>Reparation, CSM and public attitudes</a:t>
            </a:r>
          </a:p>
          <a:p>
            <a:pPr lvl="1"/>
            <a:endParaRPr lang="en-GB" sz="2100" dirty="0" smtClean="0"/>
          </a:p>
          <a:p>
            <a:endParaRPr lang="en-GB" sz="2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Other adaptations and strategies?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Technology, ‘Community Custody’ and the ‘Virtual Prison’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 fifth adaptation strategy: incapacitative CSM?</a:t>
            </a:r>
          </a:p>
          <a:p>
            <a:r>
              <a:rPr lang="en-GB" dirty="0" smtClean="0"/>
              <a:t>The depth, weight and tightness (Crewe, 2012) of supervision… </a:t>
            </a:r>
          </a:p>
          <a:p>
            <a:r>
              <a:rPr lang="en-GB" dirty="0" smtClean="0"/>
              <a:t>And its changing legal forms </a:t>
            </a:r>
            <a:endParaRPr lang="en-GB" dirty="0"/>
          </a:p>
          <a:p>
            <a:pPr lvl="1"/>
            <a:r>
              <a:rPr lang="en-GB" dirty="0" smtClean="0"/>
              <a:t>Civil </a:t>
            </a:r>
            <a:r>
              <a:rPr lang="en-GB" dirty="0"/>
              <a:t>legal </a:t>
            </a:r>
            <a:r>
              <a:rPr lang="en-GB" dirty="0" smtClean="0"/>
              <a:t>supervision (ASBOs)</a:t>
            </a:r>
            <a:endParaRPr lang="en-GB" dirty="0"/>
          </a:p>
          <a:p>
            <a:pPr lvl="1"/>
            <a:r>
              <a:rPr lang="en-GB" dirty="0"/>
              <a:t>Administrative </a:t>
            </a:r>
            <a:r>
              <a:rPr lang="en-GB" dirty="0" smtClean="0"/>
              <a:t>supervision (MAPPA</a:t>
            </a:r>
            <a:r>
              <a:rPr lang="en-GB" dirty="0"/>
              <a:t>, Integrated Offender </a:t>
            </a:r>
            <a:r>
              <a:rPr lang="en-GB" dirty="0" smtClean="0"/>
              <a:t>Management)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Legitimacy and capital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3"/>
            <a:ext cx="8229600" cy="4824537"/>
          </a:xfrm>
        </p:spPr>
        <p:txBody>
          <a:bodyPr>
            <a:normAutofit/>
          </a:bodyPr>
          <a:lstStyle/>
          <a:p>
            <a:r>
              <a:rPr lang="en-GB" dirty="0" smtClean="0"/>
              <a:t>The legitimacy struggles of the </a:t>
            </a:r>
            <a:r>
              <a:rPr lang="en-GB" dirty="0" err="1" smtClean="0"/>
              <a:t>welfarist</a:t>
            </a:r>
            <a:r>
              <a:rPr lang="en-GB" dirty="0" smtClean="0"/>
              <a:t> sanction, out in the open</a:t>
            </a:r>
          </a:p>
          <a:p>
            <a:r>
              <a:rPr lang="en-GB" dirty="0" smtClean="0"/>
              <a:t>A struggle for capital in a reconfiguring field (Page, 2012)</a:t>
            </a:r>
          </a:p>
          <a:p>
            <a:r>
              <a:rPr lang="en-GB" dirty="0" smtClean="0"/>
              <a:t>Pragmatic, moral and cognitive legitimacy (</a:t>
            </a:r>
            <a:r>
              <a:rPr lang="en-GB" dirty="0" err="1" smtClean="0"/>
              <a:t>Wodahl</a:t>
            </a:r>
            <a:r>
              <a:rPr lang="en-GB" dirty="0" smtClean="0"/>
              <a:t> et al. 2011; </a:t>
            </a:r>
            <a:r>
              <a:rPr lang="en-GB" dirty="0" err="1" smtClean="0"/>
              <a:t>Suchman</a:t>
            </a:r>
            <a:r>
              <a:rPr lang="en-GB" dirty="0" smtClean="0"/>
              <a:t>, 1995)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 and legitimacy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455651"/>
              </p:ext>
            </p:extLst>
          </p:nvPr>
        </p:nvGraphicFramePr>
        <p:xfrm>
          <a:off x="457200" y="1774824"/>
          <a:ext cx="8229600" cy="4534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/>
                <a:gridCol w="2088232"/>
                <a:gridCol w="1872208"/>
                <a:gridCol w="1882552"/>
              </a:tblGrid>
              <a:tr h="906899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Prudential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Moral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Cognitive</a:t>
                      </a:r>
                      <a:endParaRPr lang="en-US" sz="2400" dirty="0"/>
                    </a:p>
                  </a:txBody>
                  <a:tcPr/>
                </a:tc>
              </a:tr>
              <a:tr h="90689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Managerial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/>
                </a:tc>
              </a:tr>
              <a:tr h="90689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Punitive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/>
                </a:tc>
              </a:tr>
              <a:tr h="90689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Rehabilitative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/>
                </a:tc>
              </a:tr>
              <a:tr h="90689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Reparative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271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5191"/>
            <a:ext cx="8229600" cy="46256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Supervision and (inter-group, organic) social solidarity</a:t>
            </a:r>
          </a:p>
          <a:p>
            <a:r>
              <a:rPr lang="en-US" dirty="0" smtClean="0"/>
              <a:t>A political economy of supervision (but within a broadened materialist framework)</a:t>
            </a:r>
          </a:p>
          <a:p>
            <a:r>
              <a:rPr lang="en-US" dirty="0" smtClean="0"/>
              <a:t>Supervision and (old and new) technologies of power</a:t>
            </a:r>
          </a:p>
          <a:p>
            <a:r>
              <a:rPr lang="en-US" dirty="0" smtClean="0"/>
              <a:t>Supervision and (de)civilizing processes </a:t>
            </a:r>
          </a:p>
          <a:p>
            <a:r>
              <a:rPr lang="en-US" dirty="0" smtClean="0"/>
              <a:t>The cultural meanings of supervision</a:t>
            </a:r>
          </a:p>
          <a:p>
            <a:r>
              <a:rPr lang="en-US" dirty="0" smtClean="0"/>
              <a:t>Supervision and risk</a:t>
            </a:r>
          </a:p>
          <a:p>
            <a:r>
              <a:rPr lang="en-US" dirty="0" smtClean="0"/>
              <a:t>Supervision </a:t>
            </a:r>
            <a:r>
              <a:rPr lang="en-US" i="1" dirty="0" smtClean="0"/>
              <a:t>in </a:t>
            </a:r>
            <a:r>
              <a:rPr lang="en-US" dirty="0" smtClean="0"/>
              <a:t>the penal field; supervision </a:t>
            </a:r>
            <a:r>
              <a:rPr lang="en-US" i="1" dirty="0" smtClean="0"/>
              <a:t>as</a:t>
            </a:r>
            <a:r>
              <a:rPr lang="en-US" dirty="0" smtClean="0"/>
              <a:t> a penal field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0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before we theorize it, what is supervision?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5191"/>
            <a:ext cx="8229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Supervision as a lived experience</a:t>
            </a:r>
          </a:p>
          <a:p>
            <a:r>
              <a:rPr lang="en-US" dirty="0" smtClean="0"/>
              <a:t>Supervision as an instantiated practice</a:t>
            </a:r>
          </a:p>
          <a:p>
            <a:r>
              <a:rPr lang="en-US" dirty="0" smtClean="0"/>
              <a:t>Supervision as a decision-making logic</a:t>
            </a:r>
          </a:p>
          <a:p>
            <a:r>
              <a:rPr lang="en-US" dirty="0" smtClean="0"/>
              <a:t>Supervision as a (multi-level) governed penal institution</a:t>
            </a:r>
          </a:p>
          <a:p>
            <a:endParaRPr lang="en-US" dirty="0" smtClean="0"/>
          </a:p>
          <a:p>
            <a:r>
              <a:rPr lang="en-US" dirty="0" smtClean="0"/>
              <a:t>It is one thing to ask what kinds of </a:t>
            </a:r>
            <a:r>
              <a:rPr lang="en-US" dirty="0" err="1" smtClean="0"/>
              <a:t>penality</a:t>
            </a:r>
            <a:r>
              <a:rPr lang="en-US" dirty="0" smtClean="0"/>
              <a:t> supervision reflects, another to ask what kind of ‘punishment in society’ it constitutes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48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11-16 at 12.41.5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" b="10"/>
          <a:stretch>
            <a:fillRect/>
          </a:stretch>
        </p:blipFill>
        <p:spPr>
          <a:xfrm>
            <a:off x="-972616" y="0"/>
            <a:ext cx="11401988" cy="6408712"/>
          </a:xfrm>
        </p:spPr>
      </p:pic>
    </p:spTree>
    <p:extLst>
      <p:ext uri="{BB962C8B-B14F-4D97-AF65-F5344CB8AC3E}">
        <p14:creationId xmlns:p14="http://schemas.microsoft.com/office/powerpoint/2010/main" val="2207340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From…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title is not a reference to the complex and contingent relationships between these two penal phenomena (on which, see Phelps…)</a:t>
            </a:r>
          </a:p>
          <a:p>
            <a:r>
              <a:rPr lang="en-US" dirty="0" smtClean="0"/>
              <a:t>It is a call for a diversification of our objects of study in respect of Punishment and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185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way of the </a:t>
            </a:r>
            <a:r>
              <a:rPr lang="en-GB" dirty="0" err="1" smtClean="0"/>
              <a:t>Edsel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Rethinking Probation (1998)</a:t>
            </a:r>
          </a:p>
          <a:p>
            <a:pPr lvl="1"/>
            <a:r>
              <a:rPr lang="en-GB" dirty="0" smtClean="0"/>
              <a:t>A crisis of public legitimacy</a:t>
            </a:r>
          </a:p>
          <a:p>
            <a:pPr lvl="1"/>
            <a:r>
              <a:rPr lang="en-GB" dirty="0" smtClean="0"/>
              <a:t>Problems of performance</a:t>
            </a:r>
          </a:p>
          <a:p>
            <a:pPr lvl="1"/>
            <a:r>
              <a:rPr lang="en-GB" dirty="0" smtClean="0"/>
              <a:t>Failure to appeal to ‘widely held values’</a:t>
            </a:r>
          </a:p>
          <a:p>
            <a:r>
              <a:rPr lang="en-GB" dirty="0" smtClean="0"/>
              <a:t>The End of Probation (2001)</a:t>
            </a:r>
          </a:p>
          <a:p>
            <a:pPr lvl="1"/>
            <a:r>
              <a:rPr lang="en-GB" dirty="0" smtClean="0"/>
              <a:t>Time to retire ‘probation’; a brand based on the ‘rather bizarre assumption that surveillance and some guidance can steer the offender straight’ (Maloney, </a:t>
            </a:r>
            <a:r>
              <a:rPr lang="en-GB" dirty="0" err="1" smtClean="0"/>
              <a:t>Bazemore</a:t>
            </a:r>
            <a:r>
              <a:rPr lang="en-GB" dirty="0" smtClean="0"/>
              <a:t> and Hudson, 2001)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 what happened?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94169"/>
          </a:xfrm>
        </p:spPr>
        <p:txBody>
          <a:bodyPr>
            <a:noAutofit/>
          </a:bodyPr>
          <a:lstStyle/>
          <a:p>
            <a:r>
              <a:rPr lang="en-GB" dirty="0" smtClean="0"/>
              <a:t>‘..</a:t>
            </a:r>
            <a:r>
              <a:rPr lang="en-GB" sz="3600" dirty="0" smtClean="0"/>
              <a:t>. </a:t>
            </a:r>
            <a:r>
              <a:rPr lang="en-GB" dirty="0" smtClean="0"/>
              <a:t>Community corrections experienced some of its most vicious public criticism, but it was also during this time that it experienced unprecedented growth and diversification’ (</a:t>
            </a:r>
            <a:r>
              <a:rPr lang="en-GB" dirty="0" err="1" smtClean="0"/>
              <a:t>Wodahl</a:t>
            </a:r>
            <a:r>
              <a:rPr lang="en-GB" dirty="0" smtClean="0"/>
              <a:t>, et al., 2011) </a:t>
            </a:r>
          </a:p>
          <a:p>
            <a:r>
              <a:rPr lang="en-GB" dirty="0" smtClean="0"/>
              <a:t>Similar patterns elsewhere</a:t>
            </a:r>
          </a:p>
          <a:p>
            <a:pPr marL="118872" indent="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USA, 1980 &amp; 2010</a:t>
            </a:r>
            <a:endParaRPr lang="en-US" dirty="0"/>
          </a:p>
        </p:txBody>
      </p:sp>
      <p:pic>
        <p:nvPicPr>
          <p:cNvPr id="5" name="Content Placeholder 4" descr="Screen Shot 2012-11-16 at 11.33.4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" b="1102"/>
          <a:stretch>
            <a:fillRect/>
          </a:stretch>
        </p:blipFill>
        <p:spPr>
          <a:xfrm>
            <a:off x="68637" y="1556792"/>
            <a:ext cx="8967853" cy="5040559"/>
          </a:xfrm>
        </p:spPr>
      </p:pic>
      <p:sp>
        <p:nvSpPr>
          <p:cNvPr id="6" name="TextBox 5"/>
          <p:cNvSpPr txBox="1"/>
          <p:nvPr/>
        </p:nvSpPr>
        <p:spPr>
          <a:xfrm>
            <a:off x="2411760" y="34290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1:4.8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38610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1:4.1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38610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1:3.8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328498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1:3.6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0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Scotland, 1932… 2007</a:t>
            </a:r>
            <a:endParaRPr lang="en-US" dirty="0"/>
          </a:p>
        </p:txBody>
      </p:sp>
      <p:pic>
        <p:nvPicPr>
          <p:cNvPr id="4" name="Picture 1"/>
          <p:cNvPicPr preferRelativeResize="0"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4" b="4244"/>
          <a:stretch>
            <a:fillRect/>
          </a:stretch>
        </p:blipFill>
        <p:spPr bwMode="auto">
          <a:xfrm>
            <a:off x="467544" y="1772816"/>
            <a:ext cx="8229600" cy="46256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80112" y="1772816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Adding post-release supervision (from the late 60s) eventually leads to another 1,000 supervisees per annum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645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Punishment </a:t>
            </a:r>
            <a:r>
              <a:rPr lang="en-GB" i="1" dirty="0" smtClean="0"/>
              <a:t>in</a:t>
            </a:r>
            <a:r>
              <a:rPr lang="en-GB" dirty="0" smtClean="0"/>
              <a:t> Society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 most jurisdictions, CSM are or were deeply associated with and embedded in penal welfarism</a:t>
            </a:r>
          </a:p>
          <a:p>
            <a:r>
              <a:rPr lang="en-GB" dirty="0" smtClean="0"/>
              <a:t>According to some accounts, penal welfarism, at least in some places, has been eclipsed </a:t>
            </a:r>
          </a:p>
          <a:p>
            <a:r>
              <a:rPr lang="en-GB" dirty="0" smtClean="0"/>
              <a:t>So how and why are CSM apparently thriving? How have they adapted to survive a potentially hostile social and penal climate? [And what are the implications of our answers for P&amp;S more generally?]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Adaptation and legitimation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Four key strategies (sometimes pursued simultaneously)</a:t>
            </a:r>
          </a:p>
          <a:p>
            <a:pPr lvl="1"/>
            <a:r>
              <a:rPr lang="en-GB" sz="3200" dirty="0" smtClean="0"/>
              <a:t>Managerial CSM</a:t>
            </a:r>
          </a:p>
          <a:p>
            <a:pPr lvl="1"/>
            <a:r>
              <a:rPr lang="en-GB" sz="3200" dirty="0" smtClean="0"/>
              <a:t>Punitive CSM</a:t>
            </a:r>
          </a:p>
          <a:p>
            <a:pPr lvl="1"/>
            <a:r>
              <a:rPr lang="en-GB" sz="3200" dirty="0" smtClean="0"/>
              <a:t>Rehabilitative CSM</a:t>
            </a:r>
          </a:p>
          <a:p>
            <a:pPr lvl="1"/>
            <a:r>
              <a:rPr lang="en-GB" sz="3200" dirty="0" smtClean="0"/>
              <a:t>Reparative CSM</a:t>
            </a:r>
          </a:p>
        </p:txBody>
      </p:sp>
      <p:pic>
        <p:nvPicPr>
          <p:cNvPr id="4" name="Picture 3" descr="Screen Shot 2012-11-16 at 12.08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573016"/>
            <a:ext cx="3806428" cy="2995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Chameleon sanctions?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1"/>
            <a:ext cx="8496944" cy="5229200"/>
          </a:xfrm>
        </p:spPr>
        <p:txBody>
          <a:bodyPr>
            <a:normAutofit fontScale="85000" lnSpcReduction="20000"/>
          </a:bodyPr>
          <a:lstStyle/>
          <a:p>
            <a:pPr marL="118872" indent="0">
              <a:buNone/>
            </a:pPr>
            <a:r>
              <a:rPr lang="en-US" dirty="0" smtClean="0"/>
              <a:t>Color </a:t>
            </a:r>
            <a:r>
              <a:rPr lang="en-US" dirty="0"/>
              <a:t>change in </a:t>
            </a:r>
            <a:r>
              <a:rPr lang="en-US" dirty="0" smtClean="0"/>
              <a:t>chamele</a:t>
            </a:r>
            <a:r>
              <a:rPr lang="en-US" dirty="0"/>
              <a:t>o</a:t>
            </a:r>
            <a:r>
              <a:rPr lang="en-US" dirty="0" smtClean="0"/>
              <a:t>ns </a:t>
            </a:r>
            <a:r>
              <a:rPr lang="en-US" dirty="0"/>
              <a:t>has functions in </a:t>
            </a:r>
            <a:r>
              <a:rPr lang="en-US" b="1" dirty="0"/>
              <a:t>social signaling</a:t>
            </a:r>
            <a:r>
              <a:rPr lang="en-US" dirty="0"/>
              <a:t> and in </a:t>
            </a:r>
            <a:r>
              <a:rPr lang="en-US" b="1" dirty="0"/>
              <a:t>reactions to temperature </a:t>
            </a:r>
            <a:r>
              <a:rPr lang="en-US" dirty="0"/>
              <a:t>and other conditions as well </a:t>
            </a:r>
            <a:r>
              <a:rPr lang="en-US" dirty="0" smtClean="0"/>
              <a:t>as </a:t>
            </a:r>
            <a:r>
              <a:rPr lang="en-US" b="1" dirty="0"/>
              <a:t>c</a:t>
            </a:r>
            <a:r>
              <a:rPr lang="en-US" b="1" dirty="0" smtClean="0"/>
              <a:t>amouflage</a:t>
            </a:r>
            <a:r>
              <a:rPr lang="en-US" dirty="0"/>
              <a:t>. The relative importance of the classes of function vary with the circumstances as well as the species. Color change signals a chameleon's physiological condition and intentions to other chameleons.[18][19] Chameleons tend to show darker colors when angered, or attempting to scare or intimidate others, while males show lighter, multi-colored patterns when courting </a:t>
            </a:r>
            <a:r>
              <a:rPr lang="en-US" dirty="0" smtClean="0"/>
              <a:t>females…</a:t>
            </a:r>
            <a:r>
              <a:rPr lang="en-US" i="1" dirty="0" smtClean="0"/>
              <a:t> </a:t>
            </a:r>
            <a:r>
              <a:rPr lang="en-US" dirty="0" smtClean="0"/>
              <a:t>Some </a:t>
            </a:r>
            <a:r>
              <a:rPr lang="en-US" dirty="0"/>
              <a:t>species, such as Smith's dwarf chameleon, adjust their colors for camouflage in accordance with the vision of the specific predator species (bird or snake) that they are being threatened by.[20</a:t>
            </a:r>
            <a:r>
              <a:rPr lang="en-US" dirty="0" smtClean="0"/>
              <a:t>]</a:t>
            </a:r>
          </a:p>
          <a:p>
            <a:pPr marL="118872" indent="0">
              <a:buNone/>
            </a:pPr>
            <a:r>
              <a:rPr lang="en-US" dirty="0">
                <a:hlinkClick r:id="rId2"/>
              </a:rPr>
              <a:t>http://en.wikipedia.org/wiki/</a:t>
            </a:r>
            <a:r>
              <a:rPr lang="en-US" dirty="0" smtClean="0">
                <a:hlinkClick r:id="rId2"/>
              </a:rPr>
              <a:t>Chameleon</a:t>
            </a:r>
            <a:r>
              <a:rPr lang="en-US" dirty="0" smtClean="0"/>
              <a:t> </a:t>
            </a:r>
            <a:endParaRPr lang="en-US" dirty="0"/>
          </a:p>
          <a:p>
            <a:pPr marL="118872" indent="0">
              <a:buNone/>
            </a:pPr>
            <a:r>
              <a:rPr lang="en-US" i="1" baseline="30000" dirty="0" smtClean="0">
                <a:hlinkClick r:id="rId3"/>
              </a:rPr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892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469</TotalTime>
  <Words>979</Words>
  <Application>Microsoft Macintosh PowerPoint</Application>
  <PresentationFormat>On-screen Show (4:3)</PresentationFormat>
  <Paragraphs>121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Module</vt:lpstr>
      <vt:lpstr>From Mass Incarceration to Mass Supervision? Punishment in Society</vt:lpstr>
      <vt:lpstr>From… to…</vt:lpstr>
      <vt:lpstr>The way of the Edsel?</vt:lpstr>
      <vt:lpstr>So what happened?</vt:lpstr>
      <vt:lpstr>USA, 1980 &amp; 2010</vt:lpstr>
      <vt:lpstr>Scotland, 1932… 2007</vt:lpstr>
      <vt:lpstr>Punishment in Society</vt:lpstr>
      <vt:lpstr>Adaptation and legitimation</vt:lpstr>
      <vt:lpstr>Chameleon sanctions?</vt:lpstr>
      <vt:lpstr>Managerial CSM</vt:lpstr>
      <vt:lpstr>Punitive (Retributive?) CSM </vt:lpstr>
      <vt:lpstr>Rehabilitative (Protective?) CSM</vt:lpstr>
      <vt:lpstr>Reparative CSM</vt:lpstr>
      <vt:lpstr>Other adaptations and strategies?</vt:lpstr>
      <vt:lpstr>Legitimacy and capital</vt:lpstr>
      <vt:lpstr>Adaptation and legitimacy</vt:lpstr>
      <vt:lpstr>Where next?</vt:lpstr>
      <vt:lpstr>But before we theorize it, what is supervision?</vt:lpstr>
      <vt:lpstr>PowerPoint Presentation</vt:lpstr>
    </vt:vector>
  </TitlesOfParts>
  <Company>University of Strathclyde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Probation in Society</dc:title>
  <dc:creator>test</dc:creator>
  <cp:lastModifiedBy>Fergus McNeill</cp:lastModifiedBy>
  <cp:revision>40</cp:revision>
  <dcterms:created xsi:type="dcterms:W3CDTF">2011-05-09T16:42:39Z</dcterms:created>
  <dcterms:modified xsi:type="dcterms:W3CDTF">2012-11-18T16:02:53Z</dcterms:modified>
</cp:coreProperties>
</file>